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6" r:id="rId6"/>
    <p:sldId id="282" r:id="rId7"/>
    <p:sldId id="258" r:id="rId8"/>
    <p:sldId id="283" r:id="rId9"/>
    <p:sldId id="28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0680" autoAdjust="0"/>
  </p:normalViewPr>
  <p:slideViewPr>
    <p:cSldViewPr snapToGrid="0">
      <p:cViewPr varScale="1">
        <p:scale>
          <a:sx n="103" d="100"/>
          <a:sy n="103" d="100"/>
        </p:scale>
        <p:origin x="200" y="44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4/13/24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4/13/24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School include private non-profit, private for-profit,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9600" y="2415390"/>
            <a:ext cx="4969933" cy="3200400"/>
          </a:xfrm>
        </p:spPr>
        <p:txBody>
          <a:bodyPr anchor="ctr"/>
          <a:lstStyle/>
          <a:p>
            <a:r>
              <a:rPr lang="en-US" dirty="0"/>
              <a:t>Predicting Postsecondary Institutional Graduation Rates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83267-D78F-1065-7741-DB36650C86FF}"/>
              </a:ext>
            </a:extLst>
          </p:cNvPr>
          <p:cNvSpPr txBox="1"/>
          <p:nvPr/>
        </p:nvSpPr>
        <p:spPr>
          <a:xfrm>
            <a:off x="7103533" y="5401734"/>
            <a:ext cx="2984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Stefanie </a:t>
            </a:r>
            <a:r>
              <a:rPr lang="en-US" dirty="0" err="1"/>
              <a:t>Colino</a:t>
            </a:r>
            <a:endParaRPr lang="en-US" dirty="0"/>
          </a:p>
          <a:p>
            <a:r>
              <a:rPr lang="en-US" dirty="0"/>
              <a:t>CS5100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726" y="-404844"/>
            <a:ext cx="5884027" cy="1204912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7" name="Picture Placeholder 46" descr="Graduation caps in the sky">
            <a:extLst>
              <a:ext uri="{FF2B5EF4-FFF2-40B4-BE49-F238E27FC236}">
                <a16:creationId xmlns:a16="http://schemas.microsoft.com/office/drawing/2014/main" id="{F55BC7A4-EE4B-7EFC-C325-408D66C3CB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426" r="23426"/>
          <a:stretch/>
        </p:blipFill>
        <p:spPr>
          <a:xfrm>
            <a:off x="3669" y="0"/>
            <a:ext cx="5481955" cy="68762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ED19BCA-B61F-4EA6-A1FB-CCA3BD8506FB}"/>
                  </a:ext>
                </a:extLst>
              </p:cNvPr>
              <p:cNvSpPr>
                <a:spLocks noGrp="1"/>
              </p:cNvSpPr>
              <p:nvPr>
                <p:ph sz="half" idx="14"/>
              </p:nvPr>
            </p:nvSpPr>
            <p:spPr>
              <a:xfrm>
                <a:off x="4979773" y="1077321"/>
                <a:ext cx="6956854" cy="3194498"/>
              </a:xfrm>
            </p:spPr>
            <p:txBody>
              <a:bodyPr>
                <a:noAutofit/>
              </a:bodyPr>
              <a:lstStyle/>
              <a:p>
                <a:r>
                  <a:rPr lang="en-US" b="1" dirty="0"/>
                  <a:t>Goal: </a:t>
                </a:r>
              </a:p>
              <a:p>
                <a:r>
                  <a:rPr lang="en-US" i="1" dirty="0">
                    <a:latin typeface="+mj-lt"/>
                    <a:ea typeface="Gill Sans"/>
                    <a:cs typeface="Gill Sans"/>
                    <a:sym typeface="Gill Sans"/>
                  </a:rPr>
                  <a:t>Given a Training </a:t>
                </a:r>
                <a:r>
                  <a:rPr lang="en-US" b="1" i="1" dirty="0">
                    <a:solidFill>
                      <a:srgbClr val="0070C0"/>
                    </a:solidFill>
                    <a:latin typeface="+mj-lt"/>
                    <a:ea typeface="Gill Sans"/>
                    <a:cs typeface="Gill Sans"/>
                    <a:sym typeface="Gill Sans"/>
                  </a:rPr>
                  <a:t>set </a:t>
                </a:r>
                <a:r>
                  <a:rPr lang="en-US" b="1" dirty="0">
                    <a:solidFill>
                      <a:srgbClr val="0070C0"/>
                    </a:solidFill>
                    <a:latin typeface="+mj-lt"/>
                    <a:ea typeface="Times"/>
                    <a:cs typeface="Times"/>
                    <a:sym typeface="Times"/>
                  </a:rPr>
                  <a:t>{(</a:t>
                </a:r>
                <a:r>
                  <a:rPr lang="en-US" b="1" i="1" dirty="0">
                    <a:solidFill>
                      <a:srgbClr val="0070C0"/>
                    </a:solidFill>
                    <a:latin typeface="+mj-lt"/>
                    <a:ea typeface="Times"/>
                    <a:cs typeface="Times"/>
                    <a:sym typeface="Times"/>
                  </a:rPr>
                  <a:t>x</a:t>
                </a:r>
                <a:r>
                  <a:rPr lang="en-US" b="1" i="1" baseline="-5999" dirty="0">
                    <a:solidFill>
                      <a:srgbClr val="0070C0"/>
                    </a:solidFill>
                    <a:latin typeface="+mj-lt"/>
                    <a:ea typeface="Times"/>
                    <a:cs typeface="Times"/>
                    <a:sym typeface="Times"/>
                  </a:rPr>
                  <a:t>i</a:t>
                </a:r>
                <a:r>
                  <a:rPr lang="en-US" b="1" i="1" dirty="0">
                    <a:solidFill>
                      <a:srgbClr val="0070C0"/>
                    </a:solidFill>
                    <a:latin typeface="+mj-lt"/>
                    <a:ea typeface="Times"/>
                    <a:cs typeface="Times"/>
                    <a:sym typeface="Times"/>
                  </a:rPr>
                  <a:t>, </a:t>
                </a:r>
                <a:r>
                  <a:rPr lang="en-US" b="1" i="1" dirty="0" err="1">
                    <a:solidFill>
                      <a:srgbClr val="0070C0"/>
                    </a:solidFill>
                    <a:latin typeface="+mj-lt"/>
                    <a:ea typeface="Times"/>
                    <a:cs typeface="Times"/>
                    <a:sym typeface="Times"/>
                  </a:rPr>
                  <a:t>y</a:t>
                </a:r>
                <a:r>
                  <a:rPr lang="en-US" b="1" i="1" baseline="-5999" dirty="0" err="1">
                    <a:solidFill>
                      <a:srgbClr val="0070C0"/>
                    </a:solidFill>
                    <a:latin typeface="+mj-lt"/>
                    <a:ea typeface="Times"/>
                    <a:cs typeface="Times"/>
                    <a:sym typeface="Times"/>
                  </a:rPr>
                  <a:t>i</a:t>
                </a:r>
                <a:r>
                  <a:rPr lang="en-US" b="1" dirty="0">
                    <a:solidFill>
                      <a:srgbClr val="0070C0"/>
                    </a:solidFill>
                    <a:latin typeface="+mj-lt"/>
                    <a:ea typeface="Times"/>
                    <a:cs typeface="Times"/>
                    <a:sym typeface="Times"/>
                  </a:rPr>
                  <a:t>) | </a:t>
                </a:r>
                <a:r>
                  <a:rPr lang="en-US" b="1" i="1" dirty="0" err="1">
                    <a:solidFill>
                      <a:srgbClr val="0070C0"/>
                    </a:solidFill>
                    <a:latin typeface="+mj-lt"/>
                    <a:ea typeface="Times"/>
                    <a:cs typeface="Times"/>
                    <a:sym typeface="Times"/>
                  </a:rPr>
                  <a:t>i</a:t>
                </a:r>
                <a:r>
                  <a:rPr lang="en-US" b="1" i="1" dirty="0">
                    <a:solidFill>
                      <a:srgbClr val="0070C0"/>
                    </a:solidFill>
                    <a:latin typeface="+mj-lt"/>
                    <a:ea typeface="Times"/>
                    <a:cs typeface="Times"/>
                    <a:sym typeface="Times"/>
                  </a:rPr>
                  <a:t> = 1 … N</a:t>
                </a:r>
                <a:r>
                  <a:rPr lang="en-US" b="1" dirty="0">
                    <a:solidFill>
                      <a:srgbClr val="0070C0"/>
                    </a:solidFill>
                    <a:latin typeface="+mj-lt"/>
                    <a:ea typeface="Times"/>
                    <a:cs typeface="Times"/>
                    <a:sym typeface="Times"/>
                  </a:rPr>
                  <a:t>} </a:t>
                </a:r>
                <a:r>
                  <a:rPr lang="en-US" dirty="0">
                    <a:latin typeface="+mj-lt"/>
                    <a:ea typeface="Times"/>
                    <a:cs typeface="Times"/>
                    <a:sym typeface="Times"/>
                  </a:rPr>
                  <a:t>where </a:t>
                </a:r>
                <a:r>
                  <a:rPr lang="en-US" i="1" dirty="0">
                    <a:latin typeface="+mj-lt"/>
                    <a:ea typeface="Times"/>
                    <a:cs typeface="Times"/>
                    <a:sym typeface="Times"/>
                  </a:rPr>
                  <a:t>x</a:t>
                </a:r>
                <a:r>
                  <a:rPr lang="en-US" i="1" baseline="-5999" dirty="0">
                    <a:latin typeface="+mj-lt"/>
                    <a:ea typeface="Times"/>
                    <a:cs typeface="Times"/>
                    <a:sym typeface="Times"/>
                  </a:rPr>
                  <a:t>i</a:t>
                </a:r>
                <a:r>
                  <a:rPr lang="en-US" dirty="0">
                    <a:latin typeface="+mj-lt"/>
                    <a:ea typeface="Times"/>
                    <a:cs typeface="Times"/>
                    <a:sym typeface="Times"/>
                  </a:rPr>
                  <a:t> are the </a:t>
                </a:r>
                <a:r>
                  <a:rPr lang="en-US" b="1" dirty="0">
                    <a:latin typeface="+mj-lt"/>
                    <a:ea typeface="Times"/>
                    <a:cs typeface="Times"/>
                    <a:sym typeface="Times"/>
                  </a:rPr>
                  <a:t>features for a school </a:t>
                </a:r>
                <a:r>
                  <a:rPr lang="en-US" dirty="0">
                    <a:latin typeface="+mj-lt"/>
                    <a:ea typeface="Times"/>
                    <a:cs typeface="Times"/>
                    <a:sym typeface="Times"/>
                  </a:rPr>
                  <a:t>and </a:t>
                </a:r>
                <a:r>
                  <a:rPr lang="en-US" i="1" dirty="0" err="1">
                    <a:latin typeface="+mj-lt"/>
                    <a:ea typeface="Times"/>
                    <a:cs typeface="Times"/>
                    <a:sym typeface="Times"/>
                  </a:rPr>
                  <a:t>y</a:t>
                </a:r>
                <a:r>
                  <a:rPr lang="en-US" i="1" baseline="-5999" dirty="0" err="1">
                    <a:latin typeface="+mj-lt"/>
                    <a:ea typeface="Times"/>
                    <a:cs typeface="Times"/>
                    <a:sym typeface="Times"/>
                  </a:rPr>
                  <a:t>i</a:t>
                </a:r>
                <a:r>
                  <a:rPr lang="en-US" i="1" baseline="-5999" dirty="0">
                    <a:latin typeface="+mj-lt"/>
                    <a:ea typeface="Times"/>
                    <a:cs typeface="Times"/>
                    <a:sym typeface="Times"/>
                  </a:rPr>
                  <a:t> </a:t>
                </a:r>
                <a:r>
                  <a:rPr lang="en-US" dirty="0">
                    <a:latin typeface="+mj-lt"/>
                    <a:ea typeface="Times"/>
                    <a:cs typeface="Times"/>
                    <a:sym typeface="Times"/>
                  </a:rPr>
                  <a:t>is the </a:t>
                </a:r>
                <a:r>
                  <a:rPr lang="en-US" b="1" dirty="0">
                    <a:latin typeface="+mj-lt"/>
                    <a:ea typeface="Times"/>
                    <a:cs typeface="Times"/>
                    <a:sym typeface="Times"/>
                  </a:rPr>
                  <a:t>graduation</a:t>
                </a:r>
                <a:r>
                  <a:rPr lang="en-US" dirty="0">
                    <a:latin typeface="+mj-lt"/>
                    <a:ea typeface="Times"/>
                    <a:cs typeface="Times"/>
                    <a:sym typeface="Times"/>
                  </a:rPr>
                  <a:t> rate for a school, predict the graduation rates of new schools.</a:t>
                </a:r>
              </a:p>
              <a:p>
                <a:endParaRPr lang="en-US" dirty="0">
                  <a:latin typeface="+mj-lt"/>
                  <a:ea typeface="Times"/>
                  <a:cs typeface="Times"/>
                  <a:sym typeface="Times"/>
                </a:endParaRPr>
              </a:p>
              <a:p>
                <a:r>
                  <a:rPr lang="en-US" b="1" dirty="0">
                    <a:latin typeface="+mj-lt"/>
                    <a:ea typeface="Times"/>
                    <a:cs typeface="Times"/>
                    <a:sym typeface="Times"/>
                  </a:rPr>
                  <a:t>Learning Task:</a:t>
                </a:r>
              </a:p>
              <a:p>
                <a:r>
                  <a:rPr lang="en-US" dirty="0">
                    <a:latin typeface="Times"/>
                    <a:ea typeface="Times"/>
                    <a:cs typeface="Times"/>
                    <a:sym typeface="Times"/>
                  </a:rPr>
                  <a:t>Find a function,</a:t>
                </a:r>
                <a:r>
                  <a:rPr lang="en-US" b="0" dirty="0">
                    <a:ea typeface="Times"/>
                    <a:cs typeface="Times"/>
                    <a:sym typeface="Times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"/>
                            <a:cs typeface="Times"/>
                            <a:sym typeface="Times"/>
                          </a:rPr>
                        </m:ctrlPr>
                      </m:accPr>
                      <m:e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Times"/>
                            <a:cs typeface="Times"/>
                            <a:sym typeface="Times"/>
                          </a:rPr>
                          <m:t>𝒇</m:t>
                        </m:r>
                      </m:e>
                    </m:acc>
                    <m:d>
                      <m:dPr>
                        <m:ctrlP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𝒔𝒄𝒉𝒐𝒐𝒍</m:t>
                            </m:r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𝒇𝒆𝒂𝒕𝒖𝒓𝒆𝒔</m:t>
                            </m:r>
                          </m:sub>
                        </m:sSub>
                      </m:e>
                    </m:d>
                    <m:r>
                      <a:rPr lang="en-US" sz="2000" b="1" i="1" dirty="0" smtClean="0">
                        <a:solidFill>
                          <a:srgbClr val="0070C0"/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𝒈𝒓𝒂𝒅𝒖𝒂𝒕𝒊𝒐𝒏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𝒓𝒂𝒕𝒆𝒔</m:t>
                        </m:r>
                      </m:e>
                    </m:acc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"/>
                    <a:ea typeface="Times"/>
                    <a:cs typeface="Times"/>
                    <a:sym typeface="Times"/>
                  </a:rPr>
                  <a:t>, that approximates the true function </a:t>
                </a:r>
              </a:p>
              <a:p>
                <a:r>
                  <a:rPr lang="en-US" b="1" i="1" dirty="0">
                    <a:latin typeface="Times"/>
                    <a:ea typeface="Times"/>
                    <a:cs typeface="Times"/>
                    <a:sym typeface="Times"/>
                  </a:rPr>
                  <a:t>f 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𝒔𝒄𝒉𝒐𝒐𝒍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𝒇𝒆𝒂𝒕𝒖𝒓𝒆𝒔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i="1" dirty="0">
                    <a:latin typeface="Times"/>
                    <a:ea typeface="Times"/>
                    <a:cs typeface="Times"/>
                    <a:sym typeface="Times"/>
                  </a:rPr>
                  <a:t>→  Graduation Rates. </a:t>
                </a:r>
                <a:endParaRPr lang="en-US" b="1" dirty="0">
                  <a:latin typeface="Times"/>
                  <a:ea typeface="Times"/>
                  <a:cs typeface="Times"/>
                  <a:sym typeface="Times"/>
                </a:endParaRPr>
              </a:p>
              <a:p>
                <a:endParaRPr lang="en-US" b="1" dirty="0">
                  <a:latin typeface="+mj-lt"/>
                  <a:ea typeface="Times"/>
                  <a:cs typeface="Times"/>
                  <a:sym typeface="Times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ED19BCA-B61F-4EA6-A1FB-CCA3BD8506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4"/>
              </p:nvPr>
            </p:nvSpPr>
            <p:spPr>
              <a:xfrm>
                <a:off x="4979773" y="1077321"/>
                <a:ext cx="6956854" cy="3194498"/>
              </a:xfrm>
              <a:blipFill>
                <a:blip r:embed="rId4"/>
                <a:stretch>
                  <a:fillRect l="-912" t="-1976" b="-4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C15964B-8218-79A9-3069-6865B5E8B179}"/>
              </a:ext>
            </a:extLst>
          </p:cNvPr>
          <p:cNvSpPr txBox="1">
            <a:spLocks/>
          </p:cNvSpPr>
          <p:nvPr/>
        </p:nvSpPr>
        <p:spPr>
          <a:xfrm>
            <a:off x="5820034" y="4799415"/>
            <a:ext cx="6116593" cy="173949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Why we Care: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Graduation rates can be indicative of the quality of education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Identifying driving factors can help school improve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94" y="674055"/>
            <a:ext cx="9953308" cy="515087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1F49AD-A1C9-97F9-E266-9B7F42CF15D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52537" y="3267972"/>
            <a:ext cx="5765169" cy="2907164"/>
          </a:xfrm>
        </p:spPr>
        <p:txBody>
          <a:bodyPr/>
          <a:lstStyle/>
          <a:p>
            <a:r>
              <a:rPr lang="en-US" sz="2000" b="1" dirty="0"/>
              <a:t>Graduation Rates </a:t>
            </a:r>
            <a:r>
              <a:rPr lang="en-US" sz="2000" dirty="0"/>
              <a:t>for the 2015 full-time, first-time undergraduate cohort from the 2021-2022 dataset</a:t>
            </a:r>
          </a:p>
          <a:p>
            <a:r>
              <a:rPr lang="en-US" sz="2000" b="1" dirty="0"/>
              <a:t>Total Schools</a:t>
            </a:r>
            <a:r>
              <a:rPr lang="en-US" sz="2000" dirty="0"/>
              <a:t>: 1767</a:t>
            </a:r>
          </a:p>
          <a:p>
            <a:r>
              <a:rPr lang="en-US" sz="2000" dirty="0"/>
              <a:t>Predictive features from the 2016-2017 dataset</a:t>
            </a:r>
          </a:p>
          <a:p>
            <a:r>
              <a:rPr lang="en-US" sz="2000" b="1" dirty="0"/>
              <a:t>Total Predictive Variables: </a:t>
            </a:r>
            <a:r>
              <a:rPr lang="en-US" sz="2000" dirty="0"/>
              <a:t>234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49BC37-22AB-7F6B-3DFD-CD5874364DC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52537" y="1602703"/>
            <a:ext cx="5875269" cy="1251708"/>
          </a:xfrm>
        </p:spPr>
        <p:txBody>
          <a:bodyPr>
            <a:noAutofit/>
          </a:bodyPr>
          <a:lstStyle/>
          <a:p>
            <a:r>
              <a:rPr lang="en-US" sz="2000" u="sng" dirty="0"/>
              <a:t>IPEDS</a:t>
            </a:r>
            <a:r>
              <a:rPr lang="en-US" sz="2000" dirty="0"/>
              <a:t> (Integrated Postsecondary Education Data System)</a:t>
            </a:r>
          </a:p>
          <a:p>
            <a:r>
              <a:rPr lang="en-US" sz="2000" dirty="0"/>
              <a:t>National Center for Education Statistics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4515EF-9F00-1C40-1896-6426804AE29B}"/>
              </a:ext>
            </a:extLst>
          </p:cNvPr>
          <p:cNvSpPr txBox="1"/>
          <p:nvPr/>
        </p:nvSpPr>
        <p:spPr>
          <a:xfrm>
            <a:off x="6487294" y="2071954"/>
            <a:ext cx="4646141" cy="3277820"/>
          </a:xfrm>
          <a:prstGeom prst="rect">
            <a:avLst/>
          </a:prstGeom>
          <a:noFill/>
          <a:ln w="158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u="sng" dirty="0"/>
              <a:t>Predictive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Institutional Characteristics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Library Resources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Diversity of Student Body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Diversity of Instructors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Tuition Rates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Financial Characteristics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20" y="213755"/>
            <a:ext cx="7288282" cy="731100"/>
          </a:xfrm>
        </p:spPr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123" y="1270695"/>
            <a:ext cx="9082002" cy="981019"/>
          </a:xfrm>
        </p:spPr>
        <p:txBody>
          <a:bodyPr>
            <a:normAutofit fontScale="92500" lnSpcReduction="20000"/>
          </a:bodyPr>
          <a:lstStyle/>
          <a:p>
            <a:r>
              <a:rPr lang="en-US" u="sng" dirty="0"/>
              <a:t>Primary Algorithms:</a:t>
            </a:r>
            <a:r>
              <a:rPr lang="en-US" dirty="0"/>
              <a:t> Decision Tree Regressor, Linear Regression</a:t>
            </a:r>
          </a:p>
          <a:p>
            <a:r>
              <a:rPr lang="en-US" dirty="0"/>
              <a:t>	Objective: Minimize Mean Squared Error</a:t>
            </a:r>
          </a:p>
          <a:p>
            <a:r>
              <a:rPr lang="en-US" u="sng" dirty="0"/>
              <a:t>Secondary Algorithm:</a:t>
            </a:r>
            <a:r>
              <a:rPr lang="en-US" dirty="0"/>
              <a:t> Genetic Algorithms for Variable Selection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3970D6-C323-7CEE-19D8-40389D46F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955" y="2480176"/>
            <a:ext cx="4544724" cy="404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EEB9E6-324C-3AE8-24C9-6DB522287671}"/>
              </a:ext>
            </a:extLst>
          </p:cNvPr>
          <p:cNvSpPr/>
          <p:nvPr/>
        </p:nvSpPr>
        <p:spPr>
          <a:xfrm>
            <a:off x="5491774" y="5146407"/>
            <a:ext cx="1208451" cy="442792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Evaluate Fitness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983D173-9D18-A812-4F62-D0E554DC2F66}"/>
              </a:ext>
            </a:extLst>
          </p:cNvPr>
          <p:cNvSpPr/>
          <p:nvPr/>
        </p:nvSpPr>
        <p:spPr>
          <a:xfrm>
            <a:off x="9113107" y="3526777"/>
            <a:ext cx="1964724" cy="444844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8216B1-17E0-C1E4-4317-9C3702867BDB}"/>
              </a:ext>
            </a:extLst>
          </p:cNvPr>
          <p:cNvCxnSpPr>
            <a:cxnSpLocks/>
          </p:cNvCxnSpPr>
          <p:nvPr/>
        </p:nvCxnSpPr>
        <p:spPr>
          <a:xfrm flipH="1">
            <a:off x="8204887" y="3749199"/>
            <a:ext cx="790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995C691B-E2B6-99B1-6461-D122FDBBE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08" y="2627693"/>
            <a:ext cx="3625335" cy="224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BB22C-B374-E195-28F4-B435C08D39F7}"/>
              </a:ext>
            </a:extLst>
          </p:cNvPr>
          <p:cNvSpPr txBox="1"/>
          <p:nvPr/>
        </p:nvSpPr>
        <p:spPr>
          <a:xfrm>
            <a:off x="655123" y="5146407"/>
            <a:ext cx="2828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gene represents the presence of a predictive feature.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53" y="348911"/>
            <a:ext cx="1692062" cy="688901"/>
          </a:xfrm>
        </p:spPr>
        <p:txBody>
          <a:bodyPr>
            <a:normAutofit/>
          </a:bodyPr>
          <a:lstStyle/>
          <a:p>
            <a:r>
              <a:rPr lang="en-US" sz="2800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6E27CF39-1EF5-8D6A-0035-22259EBD5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336243"/>
              </p:ext>
            </p:extLst>
          </p:nvPr>
        </p:nvGraphicFramePr>
        <p:xfrm>
          <a:off x="5981108" y="417446"/>
          <a:ext cx="57486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164">
                  <a:extLst>
                    <a:ext uri="{9D8B030D-6E8A-4147-A177-3AD203B41FA5}">
                      <a16:colId xmlns:a16="http://schemas.microsoft.com/office/drawing/2014/main" val="2503583421"/>
                    </a:ext>
                  </a:extLst>
                </a:gridCol>
                <a:gridCol w="1437164">
                  <a:extLst>
                    <a:ext uri="{9D8B030D-6E8A-4147-A177-3AD203B41FA5}">
                      <a16:colId xmlns:a16="http://schemas.microsoft.com/office/drawing/2014/main" val="2467835483"/>
                    </a:ext>
                  </a:extLst>
                </a:gridCol>
                <a:gridCol w="1437164">
                  <a:extLst>
                    <a:ext uri="{9D8B030D-6E8A-4147-A177-3AD203B41FA5}">
                      <a16:colId xmlns:a16="http://schemas.microsoft.com/office/drawing/2014/main" val="3413669473"/>
                    </a:ext>
                  </a:extLst>
                </a:gridCol>
                <a:gridCol w="1437164">
                  <a:extLst>
                    <a:ext uri="{9D8B030D-6E8A-4147-A177-3AD203B41FA5}">
                      <a16:colId xmlns:a16="http://schemas.microsoft.com/office/drawing/2014/main" val="1306520342"/>
                    </a:ext>
                  </a:extLst>
                </a:gridCol>
              </a:tblGrid>
              <a:tr h="26607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Decision Tree*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Linear Regression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863741"/>
                  </a:ext>
                </a:extLst>
              </a:tr>
              <a:tr h="165471">
                <a:tc>
                  <a:txBody>
                    <a:bodyPr/>
                    <a:lstStyle/>
                    <a:p>
                      <a:r>
                        <a:rPr lang="en-US" sz="140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36061"/>
                  </a:ext>
                </a:extLst>
              </a:tr>
              <a:tr h="266073">
                <a:tc>
                  <a:txBody>
                    <a:bodyPr/>
                    <a:lstStyle/>
                    <a:p>
                      <a:r>
                        <a:rPr lang="en-US" sz="1400" dirty="0"/>
                        <a:t>R-Squared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.616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R-Squared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8876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7CDBFEE-34AA-9E8C-93DA-ABC77F0D7A80}"/>
              </a:ext>
            </a:extLst>
          </p:cNvPr>
          <p:cNvSpPr txBox="1"/>
          <p:nvPr/>
        </p:nvSpPr>
        <p:spPr>
          <a:xfrm>
            <a:off x="6296238" y="74971"/>
            <a:ext cx="1673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Baseline Results: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F7D78-8DA9-7B9A-1F44-2EA5F5CCF624}"/>
              </a:ext>
            </a:extLst>
          </p:cNvPr>
          <p:cNvSpPr txBox="1"/>
          <p:nvPr/>
        </p:nvSpPr>
        <p:spPr>
          <a:xfrm>
            <a:off x="6002620" y="1319701"/>
            <a:ext cx="5059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Min Samples for a leaf set to 45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CE1DA7-286D-07AD-860E-2A8801C13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7" y="2084193"/>
            <a:ext cx="5762583" cy="43849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4D3F28-BF83-61A8-2A09-361D8579F57E}"/>
              </a:ext>
            </a:extLst>
          </p:cNvPr>
          <p:cNvSpPr txBox="1"/>
          <p:nvPr/>
        </p:nvSpPr>
        <p:spPr>
          <a:xfrm>
            <a:off x="492681" y="6444475"/>
            <a:ext cx="505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Best Fitness: .013 MSE -&gt; .114 RMSE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B58A7-AF96-E39D-CB39-BF2BC80C75EA}"/>
              </a:ext>
            </a:extLst>
          </p:cNvPr>
          <p:cNvSpPr txBox="1"/>
          <p:nvPr/>
        </p:nvSpPr>
        <p:spPr>
          <a:xfrm>
            <a:off x="629022" y="1273534"/>
            <a:ext cx="468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Predictive Features after 50 generations: 107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71EB5D-D7DD-C5CB-37D7-CA4C1A3B3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684" y="2028782"/>
            <a:ext cx="5807279" cy="43602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4149F4-990B-ED8C-CA78-D45E8F91BB29}"/>
              </a:ext>
            </a:extLst>
          </p:cNvPr>
          <p:cNvSpPr txBox="1"/>
          <p:nvPr/>
        </p:nvSpPr>
        <p:spPr>
          <a:xfrm>
            <a:off x="6670142" y="6299912"/>
            <a:ext cx="505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Best Fitness: .0126 MSE -&gt; .112 RMSE</a:t>
            </a:r>
          </a:p>
        </p:txBody>
      </p:sp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4D6DF-4C67-590B-EEC9-7449D2DB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013" y="584361"/>
            <a:ext cx="2895600" cy="660074"/>
          </a:xfrm>
        </p:spPr>
        <p:txBody>
          <a:bodyPr/>
          <a:lstStyle/>
          <a:p>
            <a:r>
              <a:rPr lang="en-US" dirty="0"/>
              <a:t>Final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22F89-05AC-1321-4F64-7F3E0118E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380" y="1794205"/>
            <a:ext cx="3843982" cy="32695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 the features that the algorithm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the genetic algorithm with adjusted parameters.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8B81D-50BB-FE8C-6EC8-71DC880FA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178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" id="{D996C3A6-6427-0F4A-B096-367A05DA797C}" vid="{E913B690-DA52-A94E-9798-EEDE80BCAE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8168</TotalTime>
  <Words>291</Words>
  <Application>Microsoft Macintosh PowerPoint</Application>
  <PresentationFormat>Widescreen</PresentationFormat>
  <Paragraphs>64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Cambria Math</vt:lpstr>
      <vt:lpstr>Tenorite</vt:lpstr>
      <vt:lpstr>Times</vt:lpstr>
      <vt:lpstr>Custom</vt:lpstr>
      <vt:lpstr>Predicting Postsecondary Institutional Graduation Rates</vt:lpstr>
      <vt:lpstr>Problem Statement</vt:lpstr>
      <vt:lpstr>Data</vt:lpstr>
      <vt:lpstr>Algorithms</vt:lpstr>
      <vt:lpstr>Results</vt:lpstr>
      <vt:lpstr>Final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Stefanie Colino</cp:lastModifiedBy>
  <cp:revision>6</cp:revision>
  <dcterms:created xsi:type="dcterms:W3CDTF">2024-02-14T19:04:18Z</dcterms:created>
  <dcterms:modified xsi:type="dcterms:W3CDTF">2024-04-19T14:05:39Z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